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8" r:id="rId2"/>
    <p:sldId id="260" r:id="rId3"/>
    <p:sldId id="267" r:id="rId4"/>
    <p:sldId id="269" r:id="rId5"/>
    <p:sldId id="268" r:id="rId6"/>
    <p:sldId id="278" r:id="rId7"/>
    <p:sldId id="270" r:id="rId8"/>
    <p:sldId id="272" r:id="rId9"/>
    <p:sldId id="273" r:id="rId10"/>
    <p:sldId id="279" r:id="rId11"/>
    <p:sldId id="271" r:id="rId12"/>
    <p:sldId id="280" r:id="rId13"/>
    <p:sldId id="275" r:id="rId14"/>
    <p:sldId id="274" r:id="rId15"/>
    <p:sldId id="282" r:id="rId16"/>
    <p:sldId id="283" r:id="rId17"/>
    <p:sldId id="276" r:id="rId18"/>
    <p:sldId id="281" r:id="rId19"/>
    <p:sldId id="277" r:id="rId20"/>
  </p:sldIdLst>
  <p:sldSz cx="9144000" cy="6858000" type="screen4x3"/>
  <p:notesSz cx="6950075" cy="9167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420" autoAdjust="0"/>
  </p:normalViewPr>
  <p:slideViewPr>
    <p:cSldViewPr>
      <p:cViewPr varScale="1">
        <p:scale>
          <a:sx n="99" d="100"/>
          <a:sy n="99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58391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58391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fld id="{097B2064-2360-48CB-86EE-D918408E273B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07831"/>
            <a:ext cx="3011699" cy="458391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07831"/>
            <a:ext cx="3011699" cy="458391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r">
              <a:defRPr sz="1200"/>
            </a:lvl1pPr>
          </a:lstStyle>
          <a:p>
            <a:fld id="{2263961A-0984-459A-B3A9-B862F57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27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9" name="Rectangle 37"/>
          <p:cNvSpPr>
            <a:spLocks noChangeArrowheads="1"/>
          </p:cNvSpPr>
          <p:nvPr/>
        </p:nvSpPr>
        <p:spPr bwMode="auto">
          <a:xfrm>
            <a:off x="1600200" y="0"/>
            <a:ext cx="716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White">
          <a:xfrm>
            <a:off x="2895600" y="4038600"/>
            <a:ext cx="6019800" cy="457200"/>
          </a:xfrm>
          <a:solidFill>
            <a:schemeClr val="tx1"/>
          </a:solidFill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24DAC6-88EE-44D9-A328-3B59B22EDA4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ltGray">
          <a:xfrm>
            <a:off x="5895975" y="0"/>
            <a:ext cx="3248025" cy="2781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25" name="Group 53"/>
          <p:cNvGrpSpPr>
            <a:grpSpLocks/>
          </p:cNvGrpSpPr>
          <p:nvPr/>
        </p:nvGrpSpPr>
        <p:grpSpPr bwMode="auto">
          <a:xfrm>
            <a:off x="19050" y="2330450"/>
            <a:ext cx="9115425" cy="358775"/>
            <a:chOff x="3827" y="1468"/>
            <a:chExt cx="1927" cy="226"/>
          </a:xfrm>
        </p:grpSpPr>
        <p:sp>
          <p:nvSpPr>
            <p:cNvPr id="3126" name="Line 54"/>
            <p:cNvSpPr>
              <a:spLocks noChangeShapeType="1"/>
            </p:cNvSpPr>
            <p:nvPr/>
          </p:nvSpPr>
          <p:spPr bwMode="white">
            <a:xfrm>
              <a:off x="3827" y="1468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7" name="Line 55"/>
            <p:cNvSpPr>
              <a:spLocks noChangeShapeType="1"/>
            </p:cNvSpPr>
            <p:nvPr/>
          </p:nvSpPr>
          <p:spPr bwMode="white">
            <a:xfrm>
              <a:off x="3827" y="1540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8" name="Line 56"/>
            <p:cNvSpPr>
              <a:spLocks noChangeShapeType="1"/>
            </p:cNvSpPr>
            <p:nvPr/>
          </p:nvSpPr>
          <p:spPr bwMode="white">
            <a:xfrm>
              <a:off x="3827" y="1616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9" name="Line 57"/>
            <p:cNvSpPr>
              <a:spLocks noChangeShapeType="1"/>
            </p:cNvSpPr>
            <p:nvPr/>
          </p:nvSpPr>
          <p:spPr bwMode="white">
            <a:xfrm>
              <a:off x="3827" y="1694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133" name="Picture 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766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32" name="Rectangle 60"/>
          <p:cNvSpPr>
            <a:spLocks noChangeArrowheads="1"/>
          </p:cNvSpPr>
          <p:nvPr/>
        </p:nvSpPr>
        <p:spPr bwMode="black">
          <a:xfrm>
            <a:off x="0" y="2787650"/>
            <a:ext cx="9144000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35" name="Rectangle 63"/>
          <p:cNvSpPr>
            <a:spLocks noChangeArrowheads="1"/>
          </p:cNvSpPr>
          <p:nvPr/>
        </p:nvSpPr>
        <p:spPr bwMode="gray">
          <a:xfrm>
            <a:off x="2895600" y="2819400"/>
            <a:ext cx="62484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3124200" y="2819400"/>
            <a:ext cx="5791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pic>
        <p:nvPicPr>
          <p:cNvPr id="3134" name="Picture 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8" y="0"/>
            <a:ext cx="3011487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868B3-84E6-46B0-B0BD-621E4FE2AB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99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4F747-C4F1-49A4-B671-7B5391184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982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7CAE8-9253-4C40-BA6A-CC86C30120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67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B464C-F22E-47EF-AF5F-B1FDDBCF11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55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DB414-8AFC-4A22-814C-BD612FCB86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91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6AAF1-C402-4A6E-AC53-70FA03DF75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16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7CC698-86AD-471B-8F65-B67560FB0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338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707A2-20EB-409E-8B7B-947942A3A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6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DF757-1604-49F1-A186-7D45737E6D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4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095500" cy="6092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134100" cy="6092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ABBD6-E469-4429-8CF0-569A2E96E9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640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324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60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145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45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2145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837B031D-3487-4A9F-9EA7-43F462F076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105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/>
        </p:nvSpPr>
        <p:spPr bwMode="ltGray">
          <a:xfrm>
            <a:off x="11113" y="0"/>
            <a:ext cx="9132887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57" name="Group 33"/>
          <p:cNvGrpSpPr>
            <a:grpSpLocks/>
          </p:cNvGrpSpPr>
          <p:nvPr/>
        </p:nvGrpSpPr>
        <p:grpSpPr bwMode="auto">
          <a:xfrm>
            <a:off x="0" y="879475"/>
            <a:ext cx="9144000" cy="144463"/>
            <a:chOff x="1519" y="554"/>
            <a:chExt cx="4241" cy="91"/>
          </a:xfrm>
        </p:grpSpPr>
        <p:sp>
          <p:nvSpPr>
            <p:cNvPr id="1058" name="Line 34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61" name="Group 37"/>
          <p:cNvGrpSpPr>
            <a:grpSpLocks/>
          </p:cNvGrpSpPr>
          <p:nvPr/>
        </p:nvGrpSpPr>
        <p:grpSpPr bwMode="auto">
          <a:xfrm>
            <a:off x="0" y="-11113"/>
            <a:ext cx="2341563" cy="1123951"/>
            <a:chOff x="0" y="0"/>
            <a:chExt cx="1475" cy="694"/>
          </a:xfrm>
        </p:grpSpPr>
        <p:graphicFrame>
          <p:nvGraphicFramePr>
            <p:cNvPr id="1062" name="Object 38"/>
            <p:cNvGraphicFramePr>
              <a:graphicFrameLocks noChangeAspect="1"/>
            </p:cNvGraphicFramePr>
            <p:nvPr userDrawn="1"/>
          </p:nvGraphicFramePr>
          <p:xfrm>
            <a:off x="695" y="0"/>
            <a:ext cx="780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" name="Image" r:id="rId15" imgW="3646321" imgH="3931376" progId="Photoshop.Image.6">
                    <p:embed/>
                  </p:oleObj>
                </mc:Choice>
                <mc:Fallback>
                  <p:oleObj name="Image" r:id="rId15" imgW="3646321" imgH="3931376" progId="Photoshop.Image.6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11470"/>
                        <a:stretch>
                          <a:fillRect/>
                        </a:stretch>
                      </p:blipFill>
                      <p:spPr bwMode="auto">
                        <a:xfrm>
                          <a:off x="695" y="0"/>
                          <a:ext cx="780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3" name="Object 39"/>
            <p:cNvGraphicFramePr>
              <a:graphicFrameLocks noChangeAspect="1"/>
            </p:cNvGraphicFramePr>
            <p:nvPr userDrawn="1"/>
          </p:nvGraphicFramePr>
          <p:xfrm>
            <a:off x="0" y="0"/>
            <a:ext cx="737" cy="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0" name="Image" r:id="rId17" imgW="2575783" imgH="2545301" progId="Photoshop.Image.6">
                    <p:embed/>
                  </p:oleObj>
                </mc:Choice>
                <mc:Fallback>
                  <p:oleObj name="Image" r:id="rId17" imgW="2575783" imgH="2545301" progId="Photoshop.Image.6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737" cy="6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2286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2145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1450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145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1"/>
                </a:solidFill>
              </a:defRPr>
            </a:lvl1pPr>
          </a:lstStyle>
          <a:p>
            <a:fld id="{9833BDD4-680C-4A42-8541-14BBC4E60418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68" name="Group 44"/>
          <p:cNvGrpSpPr>
            <a:grpSpLocks/>
          </p:cNvGrpSpPr>
          <p:nvPr/>
        </p:nvGrpSpPr>
        <p:grpSpPr bwMode="auto">
          <a:xfrm>
            <a:off x="0" y="1109663"/>
            <a:ext cx="9144000" cy="169862"/>
            <a:chOff x="0" y="699"/>
            <a:chExt cx="5760" cy="107"/>
          </a:xfrm>
        </p:grpSpPr>
        <p:sp>
          <p:nvSpPr>
            <p:cNvPr id="1064" name="Rectangle 40"/>
            <p:cNvSpPr>
              <a:spLocks noChangeArrowheads="1"/>
            </p:cNvSpPr>
            <p:nvPr userDrawn="1"/>
          </p:nvSpPr>
          <p:spPr bwMode="gray">
            <a:xfrm>
              <a:off x="0" y="699"/>
              <a:ext cx="5760" cy="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gray">
            <a:xfrm>
              <a:off x="1476" y="713"/>
              <a:ext cx="4284" cy="9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50000"/>
        <a:buFont typeface="Wingdings 2" pitchFamily="18" charset="2"/>
        <a:buChar char="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60000"/>
        <a:buFont typeface="Wingdings 2" pitchFamily="18" charset="2"/>
        <a:buChar char="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image" Target="../media/image15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124200" y="2819400"/>
            <a:ext cx="5867400" cy="685800"/>
          </a:xfrm>
        </p:spPr>
        <p:txBody>
          <a:bodyPr/>
          <a:lstStyle/>
          <a:p>
            <a:r>
              <a:rPr lang="en-US" altLang="en-US" sz="3600" dirty="0" smtClean="0"/>
              <a:t>Open Professional Learning</a:t>
            </a:r>
            <a:endParaRPr lang="en-US" altLang="en-US" sz="3600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r>
              <a:rPr lang="en-US" sz="2400" dirty="0" smtClean="0"/>
              <a:t>OSPI OER Webinar Series </a:t>
            </a:r>
          </a:p>
          <a:p>
            <a:endParaRPr lang="en-US" altLang="en-US" sz="2400" dirty="0">
              <a:solidFill>
                <a:schemeClr val="tx1"/>
              </a:solidFill>
            </a:endParaRP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February 5, 2014 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with Karen Fasimpaur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48400"/>
            <a:ext cx="1117460" cy="393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Agenda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gray">
          <a:xfrm>
            <a:off x="1752600" y="2057400"/>
            <a:ext cx="5410200" cy="533400"/>
          </a:xfrm>
          <a:prstGeom prst="roundRect">
            <a:avLst>
              <a:gd name="adj" fmla="val 1904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1. </a:t>
            </a:r>
            <a:r>
              <a:rPr lang="en-US" altLang="en-US" sz="2400" b="1" dirty="0" smtClean="0">
                <a:solidFill>
                  <a:schemeClr val="bg1"/>
                </a:solidFill>
              </a:rPr>
              <a:t>Introductions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gray">
          <a:xfrm>
            <a:off x="1752600" y="2895600"/>
            <a:ext cx="5410200" cy="533400"/>
          </a:xfrm>
          <a:prstGeom prst="roundRect">
            <a:avLst>
              <a:gd name="adj" fmla="val 12796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2. </a:t>
            </a:r>
            <a:r>
              <a:rPr lang="en-US" altLang="en-US" sz="2400" b="1" dirty="0" smtClean="0">
                <a:solidFill>
                  <a:schemeClr val="bg1"/>
                </a:solidFill>
              </a:rPr>
              <a:t>What is “open”?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gray">
          <a:xfrm>
            <a:off x="1752600" y="3733800"/>
            <a:ext cx="5410200" cy="533400"/>
          </a:xfrm>
          <a:prstGeom prst="roundRect">
            <a:avLst>
              <a:gd name="adj" fmla="val 1904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3. </a:t>
            </a:r>
            <a:r>
              <a:rPr lang="en-US" altLang="en-US" sz="2400" b="1" dirty="0" smtClean="0">
                <a:solidFill>
                  <a:schemeClr val="bg1"/>
                </a:solidFill>
              </a:rPr>
              <a:t>Learning about OER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gray">
          <a:xfrm>
            <a:off x="1752600" y="4572000"/>
            <a:ext cx="5410200" cy="533400"/>
          </a:xfrm>
          <a:prstGeom prst="roundRect">
            <a:avLst>
              <a:gd name="adj" fmla="val 19046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4. </a:t>
            </a:r>
            <a:r>
              <a:rPr lang="en-US" altLang="en-US" sz="2400" b="1" dirty="0" smtClean="0">
                <a:solidFill>
                  <a:schemeClr val="bg1"/>
                </a:solidFill>
              </a:rPr>
              <a:t>Open-licensed PD resources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gray">
          <a:xfrm>
            <a:off x="1752600" y="5410200"/>
            <a:ext cx="5410200" cy="533400"/>
          </a:xfrm>
          <a:prstGeom prst="roundRect">
            <a:avLst>
              <a:gd name="adj" fmla="val 1904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 smtClean="0">
                <a:solidFill>
                  <a:schemeClr val="bg1"/>
                </a:solidFill>
              </a:rPr>
              <a:t>5. Q&amp;A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“open”?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educational resources (OER) =</a:t>
            </a:r>
            <a:br>
              <a:rPr lang="en-US" dirty="0" smtClean="0"/>
            </a:br>
            <a:r>
              <a:rPr lang="en-US" dirty="0"/>
              <a:t>resources that can be remixed, modified, and redistributed by </a:t>
            </a:r>
            <a:r>
              <a:rPr lang="en-US" dirty="0" smtClean="0"/>
              <a:t>anyone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http://mirrors.creativecommons.org/presskit/logos/cc.logo.la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19600"/>
            <a:ext cx="8477250" cy="20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68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</a:p>
          <a:p>
            <a:r>
              <a:rPr lang="en-US" dirty="0" smtClean="0"/>
              <a:t>Transparency</a:t>
            </a:r>
          </a:p>
          <a:p>
            <a:r>
              <a:rPr lang="en-US" dirty="0" smtClean="0"/>
              <a:t>Inclusiveness</a:t>
            </a:r>
          </a:p>
          <a:p>
            <a:r>
              <a:rPr lang="en-US" dirty="0" smtClean="0"/>
              <a:t>Sharing</a:t>
            </a:r>
          </a:p>
          <a:p>
            <a:r>
              <a:rPr lang="en-US" dirty="0" smtClean="0"/>
              <a:t>Self-direction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41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professional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about open</a:t>
            </a:r>
          </a:p>
          <a:p>
            <a:r>
              <a:rPr lang="en-US" dirty="0" smtClean="0"/>
              <a:t>Learning with open content</a:t>
            </a:r>
          </a:p>
          <a:p>
            <a:r>
              <a:rPr lang="en-US" dirty="0" smtClean="0"/>
              <a:t>Learning in open spaces and sharing our practices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648200"/>
            <a:ext cx="19812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84" y="3790113"/>
            <a:ext cx="1905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01313"/>
            <a:ext cx="19621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2235" y="5722219"/>
            <a:ext cx="21226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MOOCs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45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about Copyright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balanced approach</a:t>
            </a:r>
          </a:p>
          <a:p>
            <a:r>
              <a:rPr lang="en-US" dirty="0" smtClean="0"/>
              <a:t>Students are incredibly engaged by this topic!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4" y="2887277"/>
            <a:ext cx="13620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495173"/>
            <a:ext cx="469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14" y="3048000"/>
            <a:ext cx="2743200" cy="2057400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792" y="4419600"/>
            <a:ext cx="28575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614213"/>
            <a:ext cx="4146229" cy="394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24441"/>
            <a:ext cx="2009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5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295400"/>
            <a:ext cx="9163050" cy="651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5000" y="19812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www.creativecommons.org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5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9908" cy="774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8787" y="762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www.schoolofopen.org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78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7700"/>
            <a:ext cx="5353050" cy="2400300"/>
          </a:xfrm>
        </p:spPr>
      </p:pic>
      <p:sp>
        <p:nvSpPr>
          <p:cNvPr id="5" name="TextBox 4"/>
          <p:cNvSpPr txBox="1"/>
          <p:nvPr/>
        </p:nvSpPr>
        <p:spPr>
          <a:xfrm>
            <a:off x="5334000" y="14478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www.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openeducationweek.org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1295401"/>
            <a:ext cx="8229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 2" pitchFamily="18" charset="2"/>
              <a:buChar char="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 2" pitchFamily="18" charset="2"/>
              <a:buChar char="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March 10-15</a:t>
            </a:r>
          </a:p>
          <a:p>
            <a:r>
              <a:rPr lang="en-US" kern="0" dirty="0" smtClean="0"/>
              <a:t>Videos</a:t>
            </a:r>
          </a:p>
          <a:p>
            <a:r>
              <a:rPr lang="en-US" kern="0" dirty="0" smtClean="0"/>
              <a:t>Webinars</a:t>
            </a:r>
          </a:p>
          <a:p>
            <a:r>
              <a:rPr lang="en-US" kern="0" dirty="0" smtClean="0"/>
              <a:t>Project highlights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386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OER Community of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Coming soon!</a:t>
            </a:r>
          </a:p>
          <a:p>
            <a:r>
              <a:rPr lang="en-US" dirty="0" smtClean="0"/>
              <a:t>www.k12opened.com</a:t>
            </a:r>
            <a:endParaRPr lang="en-US" dirty="0"/>
          </a:p>
        </p:txBody>
      </p:sp>
      <p:pic>
        <p:nvPicPr>
          <p:cNvPr id="5122" name="Picture 2" descr="C:\Users\karen\AppData\Local\Microsoft\Windows\Temporary Internet Files\Content.IE5\5LWHFTQE\MP90044223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9144000" cy="607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08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PD resources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38" y="1981200"/>
            <a:ext cx="3797509" cy="1143000"/>
          </a:xfrm>
        </p:spPr>
      </p:pic>
      <p:sp>
        <p:nvSpPr>
          <p:cNvPr id="5" name="TextBox 4"/>
          <p:cNvSpPr txBox="1"/>
          <p:nvPr/>
        </p:nvSpPr>
        <p:spPr>
          <a:xfrm>
            <a:off x="152400" y="3298783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www.p2pu.org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95400"/>
            <a:ext cx="4953000" cy="564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6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609600"/>
            <a:ext cx="1933575" cy="1562100"/>
          </a:xfr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685800"/>
            <a:ext cx="3733800" cy="1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3276600"/>
            <a:ext cx="1714500" cy="171450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43"/>
          <a:stretch/>
        </p:blipFill>
        <p:spPr bwMode="auto">
          <a:xfrm>
            <a:off x="381000" y="2967782"/>
            <a:ext cx="2409092" cy="28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30312"/>
            <a:ext cx="3276600" cy="14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46" y="3232275"/>
            <a:ext cx="2457450" cy="194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47" y="5029200"/>
            <a:ext cx="2411506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1" y="4787412"/>
            <a:ext cx="2316173" cy="181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3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6893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0" y="5334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www.k12onlineconference.org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MOOCs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715000" y="6356866"/>
            <a:ext cx="3262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Image credit: Mathieu </a:t>
            </a:r>
            <a:r>
              <a:rPr lang="en-US" dirty="0" err="1" smtClean="0"/>
              <a:t>Plourde</a:t>
            </a:r>
            <a:endParaRPr lang="en-US" dirty="0"/>
          </a:p>
        </p:txBody>
      </p:sp>
      <p:pic>
        <p:nvPicPr>
          <p:cNvPr id="8194" name="Picture 2" descr="http://farm3.staticflickr.com/2869/10425003764_7ef23be564_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85900"/>
            <a:ext cx="76200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84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8" y="457200"/>
            <a:ext cx="8921959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00600" y="1524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http</a:t>
            </a:r>
            <a:r>
              <a:rPr lang="en-US" b="1" dirty="0" smtClean="0">
                <a:solidFill>
                  <a:schemeClr val="tx2"/>
                </a:solidFill>
              </a:rPr>
              <a:t>://blog.nwp.org/clmooc</a:t>
            </a:r>
            <a:r>
              <a:rPr lang="en-US" b="1" dirty="0">
                <a:solidFill>
                  <a:schemeClr val="tx2"/>
                </a:solidFill>
              </a:rPr>
              <a:t>/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599"/>
            <a:ext cx="9170555" cy="672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0" y="359799"/>
            <a:ext cx="25146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www.dlmooc.net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9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more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55870"/>
            <a:ext cx="3505199" cy="94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65" y="3553969"/>
            <a:ext cx="30480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71756"/>
            <a:ext cx="2238375" cy="100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26568"/>
            <a:ext cx="2190750" cy="143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229225"/>
            <a:ext cx="27813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2226568"/>
            <a:ext cx="26574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87" y="4363594"/>
            <a:ext cx="28860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571" y="3213225"/>
            <a:ext cx="2009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4F4F2"/>
              </a:clrFrom>
              <a:clrTo>
                <a:srgbClr val="F4F4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558" y="5892816"/>
            <a:ext cx="20288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425" y="5562600"/>
            <a:ext cx="2153653" cy="88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4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14275" cy="592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-76200" y="4419600"/>
            <a:ext cx="16764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00600" y="1524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http://content.k12opened.com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91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</a:p>
          <a:p>
            <a:r>
              <a:rPr lang="en-US" dirty="0" smtClean="0"/>
              <a:t>Q&amp;A</a:t>
            </a:r>
          </a:p>
          <a:p>
            <a:endParaRPr lang="en-US" dirty="0"/>
          </a:p>
          <a:p>
            <a:r>
              <a:rPr lang="en-US" dirty="0" smtClean="0"/>
              <a:t>Thanks for coming!</a:t>
            </a:r>
          </a:p>
          <a:p>
            <a:pPr marL="457200" lvl="1" indent="0">
              <a:buNone/>
            </a:pPr>
            <a:r>
              <a:rPr lang="en-US" dirty="0" smtClean="0"/>
              <a:t>Karen Fasimpaur</a:t>
            </a:r>
            <a:br>
              <a:rPr lang="en-US" dirty="0" smtClean="0"/>
            </a:br>
            <a:r>
              <a:rPr lang="en-US" dirty="0" smtClean="0"/>
              <a:t>karen@k12opened.com</a:t>
            </a:r>
            <a:br>
              <a:rPr lang="en-US" dirty="0" smtClean="0"/>
            </a:br>
            <a:r>
              <a:rPr lang="en-US" dirty="0" smtClean="0"/>
              <a:t>@</a:t>
            </a:r>
            <a:r>
              <a:rPr lang="en-US" dirty="0" err="1" smtClean="0"/>
              <a:t>kfasimpaur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15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 presentation slides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B2B2B2"/>
      </a:lt2>
      <a:accent1>
        <a:srgbClr val="2D6BC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BAE0"/>
      </a:accent5>
      <a:accent6>
        <a:srgbClr val="E78A00"/>
      </a:accent6>
      <a:hlink>
        <a:srgbClr val="9999FF"/>
      </a:hlink>
      <a:folHlink>
        <a:srgbClr val="969696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2D6BC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BAE0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808080"/>
        </a:dk1>
        <a:lt1>
          <a:srgbClr val="FFFFFF"/>
        </a:lt1>
        <a:dk2>
          <a:srgbClr val="000000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8BC84E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7DB54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428</TotalTime>
  <Words>140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Sample presentation slides</vt:lpstr>
      <vt:lpstr>Image</vt:lpstr>
      <vt:lpstr>Open Professional Learning</vt:lpstr>
      <vt:lpstr>Agenda</vt:lpstr>
      <vt:lpstr>What is “open”?</vt:lpstr>
      <vt:lpstr>Open practice</vt:lpstr>
      <vt:lpstr>Open professional learning</vt:lpstr>
      <vt:lpstr>Learning about Copyright</vt:lpstr>
      <vt:lpstr>PowerPoint Presentation</vt:lpstr>
      <vt:lpstr>PowerPoint Presentation</vt:lpstr>
      <vt:lpstr>PowerPoint Presentation</vt:lpstr>
      <vt:lpstr>OER Community of Practice</vt:lpstr>
      <vt:lpstr>Open PD resources</vt:lpstr>
      <vt:lpstr>PowerPoint Presentation</vt:lpstr>
      <vt:lpstr>PowerPoint Presentation</vt:lpstr>
      <vt:lpstr>MOOCs</vt:lpstr>
      <vt:lpstr>PowerPoint Presentation</vt:lpstr>
      <vt:lpstr>PowerPoint Presentation</vt:lpstr>
      <vt:lpstr>…and more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karen</dc:creator>
  <cp:lastModifiedBy>karen</cp:lastModifiedBy>
  <cp:revision>19</cp:revision>
  <cp:lastPrinted>2014-01-31T18:59:47Z</cp:lastPrinted>
  <dcterms:created xsi:type="dcterms:W3CDTF">2014-01-09T18:45:47Z</dcterms:created>
  <dcterms:modified xsi:type="dcterms:W3CDTF">2014-01-31T21:40:45Z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TC011368021033</vt:lpwstr>
  </property>
</Properties>
</file>