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63" r:id="rId3"/>
    <p:sldId id="264" r:id="rId4"/>
    <p:sldId id="265" r:id="rId5"/>
    <p:sldId id="257" r:id="rId6"/>
    <p:sldId id="290" r:id="rId7"/>
    <p:sldId id="258" r:id="rId8"/>
    <p:sldId id="259" r:id="rId9"/>
    <p:sldId id="260" r:id="rId10"/>
    <p:sldId id="261" r:id="rId11"/>
    <p:sldId id="272" r:id="rId12"/>
    <p:sldId id="282" r:id="rId13"/>
    <p:sldId id="269" r:id="rId14"/>
    <p:sldId id="271" r:id="rId15"/>
    <p:sldId id="270" r:id="rId16"/>
    <p:sldId id="279" r:id="rId17"/>
    <p:sldId id="280" r:id="rId18"/>
    <p:sldId id="281" r:id="rId19"/>
    <p:sldId id="283" r:id="rId20"/>
    <p:sldId id="299" r:id="rId21"/>
    <p:sldId id="297" r:id="rId22"/>
    <p:sldId id="298" r:id="rId23"/>
    <p:sldId id="277" r:id="rId24"/>
    <p:sldId id="274" r:id="rId25"/>
    <p:sldId id="273" r:id="rId26"/>
    <p:sldId id="276" r:id="rId27"/>
    <p:sldId id="284" r:id="rId28"/>
    <p:sldId id="275" r:id="rId29"/>
    <p:sldId id="288" r:id="rId30"/>
    <p:sldId id="289" r:id="rId31"/>
    <p:sldId id="295" r:id="rId32"/>
    <p:sldId id="296" r:id="rId33"/>
    <p:sldId id="286" r:id="rId34"/>
    <p:sldId id="291" r:id="rId35"/>
    <p:sldId id="292" r:id="rId36"/>
    <p:sldId id="293" r:id="rId37"/>
    <p:sldId id="294" r:id="rId38"/>
    <p:sldId id="278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DA0EA-ABE1-4875-BB27-CB103F6F634F}" type="datetimeFigureOut">
              <a:rPr lang="en-US" smtClean="0"/>
              <a:t>3/3/2013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2F9CB-7A6F-4114-A7AD-0D32399C3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7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2F9CB-7A6F-4114-A7AD-0D32399C34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897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2F9CB-7A6F-4114-A7AD-0D32399C349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376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206" y="0"/>
            <a:ext cx="970700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81000"/>
            <a:ext cx="7772400" cy="1470025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Common Core: </a:t>
            </a:r>
            <a:br>
              <a:rPr lang="en-US" dirty="0" smtClean="0"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</a:br>
            <a:r>
              <a:rPr lang="en-US" dirty="0" smtClean="0"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A Call for Innovation</a:t>
            </a:r>
            <a:endParaRPr lang="en-US" dirty="0">
              <a:solidFill>
                <a:schemeClr val="bg1"/>
              </a:solidFill>
              <a:effectLst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6096000"/>
            <a:ext cx="6400800" cy="609600"/>
          </a:xfrm>
        </p:spPr>
        <p:txBody>
          <a:bodyPr/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Karen Fasimpaur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5791200"/>
            <a:ext cx="1117460" cy="39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3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6075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200" y="6397625"/>
            <a:ext cx="409439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r>
              <a:rPr lang="en-US" sz="1600" dirty="0">
                <a:solidFill>
                  <a:schemeClr val="bg1"/>
                </a:solidFill>
              </a:rPr>
              <a:t>Credit: </a:t>
            </a:r>
            <a:r>
              <a:rPr lang="en-US" sz="1600" dirty="0" smtClean="0">
                <a:solidFill>
                  <a:schemeClr val="bg1"/>
                </a:solidFill>
              </a:rPr>
              <a:t>Cooperating School Districts of STL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31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" y="-24384"/>
            <a:ext cx="9448800" cy="7867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9248" y="6566902"/>
            <a:ext cx="409439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r>
              <a:rPr lang="en-US" sz="1600" dirty="0">
                <a:solidFill>
                  <a:schemeClr val="bg1"/>
                </a:solidFill>
              </a:rPr>
              <a:t>Credit: </a:t>
            </a:r>
            <a:r>
              <a:rPr lang="en-US" sz="1600" dirty="0" smtClean="0">
                <a:solidFill>
                  <a:schemeClr val="bg1"/>
                </a:solidFill>
              </a:rPr>
              <a:t>Cooperating School Districts of STL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41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24384"/>
            <a:ext cx="13792200" cy="7840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876800" y="6516271"/>
            <a:ext cx="409439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r>
              <a:rPr lang="en-US" sz="1600" dirty="0">
                <a:solidFill>
                  <a:schemeClr val="bg1"/>
                </a:solidFill>
              </a:rPr>
              <a:t>Credit: </a:t>
            </a:r>
            <a:r>
              <a:rPr lang="en-US" sz="1600" dirty="0" smtClean="0">
                <a:solidFill>
                  <a:schemeClr val="bg1"/>
                </a:solidFill>
              </a:rPr>
              <a:t>Cooperating School Districts of STL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95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6200" y="6397625"/>
            <a:ext cx="20425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r>
              <a:rPr lang="en-US" sz="1600" dirty="0"/>
              <a:t>Credit: </a:t>
            </a:r>
            <a:r>
              <a:rPr lang="en-US" sz="1600" dirty="0" smtClean="0"/>
              <a:t>albertogp123</a:t>
            </a:r>
            <a:endParaRPr lang="en-US" sz="1600" dirty="0"/>
          </a:p>
        </p:txBody>
      </p:sp>
      <p:pic>
        <p:nvPicPr>
          <p:cNvPr id="5" name="Content Placeholder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08288" y="-6096"/>
            <a:ext cx="6335712" cy="712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47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4618037"/>
            <a:ext cx="4876800" cy="1630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Paul Allison</a:t>
            </a:r>
          </a:p>
          <a:p>
            <a:pPr marL="0" indent="0">
              <a:buNone/>
            </a:pPr>
            <a:r>
              <a:rPr lang="en-US" dirty="0" smtClean="0"/>
              <a:t>Bronx Academy Senior High</a:t>
            </a:r>
            <a:endParaRPr lang="en-US" dirty="0"/>
          </a:p>
        </p:txBody>
      </p:sp>
      <p:pic>
        <p:nvPicPr>
          <p:cNvPr id="1026" name="Picture 2" descr="https://lh4.googleusercontent.com/-vSiDsH-G0Tk/UKZl9Vv02XI/AAAAAAAAAEE/ZcFvHLaE7bM/s598/profilep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27623"/>
            <a:ext cx="3276473" cy="327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92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545094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79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7"/>
          <a:stretch/>
        </p:blipFill>
        <p:spPr bwMode="auto">
          <a:xfrm>
            <a:off x="457200" y="281940"/>
            <a:ext cx="8458200" cy="6576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61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25840" cy="630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912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02"/>
          <a:stretch/>
        </p:blipFill>
        <p:spPr bwMode="auto">
          <a:xfrm>
            <a:off x="441960" y="228600"/>
            <a:ext cx="8382000" cy="665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5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http://farm1.staticflickr.com/100/316200555_961458ee78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8378" y="0"/>
            <a:ext cx="102819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105400" y="6400800"/>
            <a:ext cx="28632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r>
              <a:rPr lang="en-US" sz="1600" dirty="0">
                <a:solidFill>
                  <a:schemeClr val="bg1"/>
                </a:solidFill>
              </a:rPr>
              <a:t>Credit: </a:t>
            </a:r>
            <a:r>
              <a:rPr lang="en-US" sz="1600" dirty="0" smtClean="0">
                <a:solidFill>
                  <a:schemeClr val="bg1"/>
                </a:solidFill>
              </a:rPr>
              <a:t>John Martinez </a:t>
            </a:r>
            <a:r>
              <a:rPr lang="en-US" sz="1600" dirty="0" err="1" smtClean="0">
                <a:solidFill>
                  <a:schemeClr val="bg1"/>
                </a:solidFill>
              </a:rPr>
              <a:t>Pavliga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39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http://mirrors.creativecommons.org/presskit/logos/cc.logo.lar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30552"/>
            <a:ext cx="8709025" cy="207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50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77525" cy="7357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2426" y="6858000"/>
            <a:ext cx="13580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r>
              <a:rPr lang="en-US" sz="1600" dirty="0"/>
              <a:t>Credit: </a:t>
            </a:r>
            <a:r>
              <a:rPr lang="en-US" sz="1600" dirty="0" err="1" smtClean="0"/>
              <a:t>PhET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1520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2544" y="-21336"/>
            <a:ext cx="11582400" cy="692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6502668"/>
            <a:ext cx="3886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r>
              <a:rPr lang="en-US" sz="1600" dirty="0">
                <a:solidFill>
                  <a:schemeClr val="bg1"/>
                </a:solidFill>
              </a:rPr>
              <a:t>Credit: </a:t>
            </a:r>
            <a:r>
              <a:rPr lang="en-US" sz="1600" dirty="0" err="1" smtClean="0">
                <a:solidFill>
                  <a:schemeClr val="bg1"/>
                </a:solidFill>
              </a:rPr>
              <a:t>FreeReading</a:t>
            </a:r>
            <a:r>
              <a:rPr lang="en-US" sz="1600" dirty="0" smtClean="0">
                <a:solidFill>
                  <a:schemeClr val="bg1"/>
                </a:solidFill>
              </a:rPr>
              <a:t> and K12 Handhelds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93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85800"/>
            <a:ext cx="899093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31064" y="6350169"/>
            <a:ext cx="52348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r>
              <a:rPr lang="en-US" sz="1600" dirty="0"/>
              <a:t>Credit: Monterey Institute for Technology and Education</a:t>
            </a:r>
          </a:p>
        </p:txBody>
      </p:sp>
    </p:spTree>
    <p:extLst>
      <p:ext uri="{BB962C8B-B14F-4D97-AF65-F5344CB8AC3E}">
        <p14:creationId xmlns:p14="http://schemas.microsoft.com/office/powerpoint/2010/main" val="205175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336"/>
            <a:ext cx="10448925" cy="811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305800" y="6976646"/>
            <a:ext cx="14157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r>
              <a:rPr lang="en-US" sz="1600" dirty="0"/>
              <a:t>Credit: </a:t>
            </a:r>
            <a:r>
              <a:rPr lang="en-US" sz="1600" dirty="0" smtClean="0"/>
              <a:t>CK12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5371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799" y="-54102"/>
            <a:ext cx="10904442" cy="7826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944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"/>
            <a:ext cx="9875520" cy="730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5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8" name="Picture 4" descr="http://farm1.staticflickr.com/46/133861909_3b0321aa91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257800"/>
            <a:ext cx="9144000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04800" y="6654941"/>
            <a:ext cx="33746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r>
              <a:rPr lang="en-US" sz="1600" dirty="0">
                <a:solidFill>
                  <a:schemeClr val="bg1"/>
                </a:solidFill>
              </a:rPr>
              <a:t>Credit: </a:t>
            </a:r>
            <a:r>
              <a:rPr lang="en-US" sz="1600" dirty="0" smtClean="0">
                <a:solidFill>
                  <a:schemeClr val="bg1"/>
                </a:solidFill>
              </a:rPr>
              <a:t>Scott Beale/Laughing Squid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53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summertechcamp2012.pbworks.com/f/1339714896/webbiebook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469" y="0"/>
            <a:ext cx="2628899" cy="350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ummertechcamp2012.pbworks.com/f/toteba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894" y="-228600"/>
            <a:ext cx="2560906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summertechcamp2012.pbworks.com/f/1340138194/geo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03955"/>
            <a:ext cx="5257800" cy="393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-228600"/>
            <a:ext cx="3844413" cy="7411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074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" t="-939" r="831" b="939"/>
          <a:stretch/>
        </p:blipFill>
        <p:spPr bwMode="auto">
          <a:xfrm>
            <a:off x="0" y="0"/>
            <a:ext cx="10062972" cy="811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97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0"/>
            <a:ext cx="10649254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305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624" y="0"/>
            <a:ext cx="12094464" cy="7086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53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6253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0800" y="3048"/>
            <a:ext cx="12186582" cy="6854952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07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1533" y="0"/>
            <a:ext cx="12462933" cy="70104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53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 descr="http://farm9.staticflickr.com/8098/8488502543_8baa005a83_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54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53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-1828799"/>
            <a:ext cx="9128870" cy="104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24000" y="6400800"/>
            <a:ext cx="21018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r>
              <a:rPr lang="en-US" sz="1600" dirty="0"/>
              <a:t>Credit: </a:t>
            </a:r>
            <a:r>
              <a:rPr lang="en-US" sz="1600" dirty="0" smtClean="0"/>
              <a:t>James Emery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2753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472" y="-457200"/>
            <a:ext cx="9773920" cy="7330440"/>
          </a:xfrm>
        </p:spPr>
      </p:pic>
    </p:spTree>
    <p:extLst>
      <p:ext uri="{BB962C8B-B14F-4D97-AF65-F5344CB8AC3E}">
        <p14:creationId xmlns:p14="http://schemas.microsoft.com/office/powerpoint/2010/main" val="210539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utahopentextbooks.files.wordpress.com/2010/08/neeru-train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5900"/>
            <a:ext cx="11125200" cy="834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1000" y="6019800"/>
            <a:ext cx="3556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Credit: Utah Open Textbook Project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24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farm8.staticflickr.com/7020/6551534889_9c8ae52997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-1576940"/>
            <a:ext cx="8458200" cy="845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77000" y="6400800"/>
            <a:ext cx="25104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r>
              <a:rPr lang="en-US" sz="1600" dirty="0"/>
              <a:t>Credit: 401kcalculator.org</a:t>
            </a:r>
          </a:p>
        </p:txBody>
      </p:sp>
    </p:spTree>
    <p:extLst>
      <p:ext uri="{BB962C8B-B14F-4D97-AF65-F5344CB8AC3E}">
        <p14:creationId xmlns:p14="http://schemas.microsoft.com/office/powerpoint/2010/main" val="188864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752" y="-301752"/>
            <a:ext cx="13004800" cy="7315200"/>
          </a:xfrm>
        </p:spPr>
      </p:pic>
    </p:spTree>
    <p:extLst>
      <p:ext uri="{BB962C8B-B14F-4D97-AF65-F5344CB8AC3E}">
        <p14:creationId xmlns:p14="http://schemas.microsoft.com/office/powerpoint/2010/main" val="423106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752" y="-301753"/>
            <a:ext cx="13004800" cy="7315200"/>
          </a:xfrm>
        </p:spPr>
      </p:pic>
    </p:spTree>
    <p:extLst>
      <p:ext uri="{BB962C8B-B14F-4D97-AF65-F5344CB8AC3E}">
        <p14:creationId xmlns:p14="http://schemas.microsoft.com/office/powerpoint/2010/main" val="1083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752" y="-301752"/>
            <a:ext cx="13004800" cy="7315200"/>
          </a:xfrm>
        </p:spPr>
      </p:pic>
    </p:spTree>
    <p:extLst>
      <p:ext uri="{BB962C8B-B14F-4D97-AF65-F5344CB8AC3E}">
        <p14:creationId xmlns:p14="http://schemas.microsoft.com/office/powerpoint/2010/main" val="137518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752" y="-301752"/>
            <a:ext cx="13004800" cy="7315200"/>
          </a:xfrm>
        </p:spPr>
      </p:pic>
    </p:spTree>
    <p:extLst>
      <p:ext uri="{BB962C8B-B14F-4D97-AF65-F5344CB8AC3E}">
        <p14:creationId xmlns:p14="http://schemas.microsoft.com/office/powerpoint/2010/main" val="305126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-301752"/>
            <a:ext cx="13004800" cy="7315200"/>
          </a:xfrm>
        </p:spPr>
      </p:pic>
    </p:spTree>
    <p:extLst>
      <p:ext uri="{BB962C8B-B14F-4D97-AF65-F5344CB8AC3E}">
        <p14:creationId xmlns:p14="http://schemas.microsoft.com/office/powerpoint/2010/main" val="270801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206" y="0"/>
            <a:ext cx="970700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8100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Let’s innovate together as a community!</a:t>
            </a:r>
            <a:endParaRPr lang="en-US" dirty="0">
              <a:solidFill>
                <a:schemeClr val="bg1"/>
              </a:solidFill>
              <a:effectLst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958" y="6324600"/>
            <a:ext cx="1117460" cy="39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04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</TotalTime>
  <Words>87</Words>
  <Application>Microsoft Office PowerPoint</Application>
  <PresentationFormat>On-screen Show (4:3)</PresentationFormat>
  <Paragraphs>20</Paragraphs>
  <Slides>38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Common Core:  A Call for Innovation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innovate together as a community!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Core:  A Call for Innovation</dc:title>
  <dc:creator>karen</dc:creator>
  <cp:lastModifiedBy>karen</cp:lastModifiedBy>
  <cp:revision>29</cp:revision>
  <dcterms:created xsi:type="dcterms:W3CDTF">2006-08-16T00:00:00Z</dcterms:created>
  <dcterms:modified xsi:type="dcterms:W3CDTF">2013-03-03T19:19:14Z</dcterms:modified>
</cp:coreProperties>
</file>